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304" r:id="rId2"/>
    <p:sldId id="318" r:id="rId3"/>
    <p:sldId id="321" r:id="rId4"/>
    <p:sldId id="314" r:id="rId5"/>
    <p:sldId id="317" r:id="rId6"/>
    <p:sldId id="319" r:id="rId7"/>
    <p:sldId id="325" r:id="rId8"/>
    <p:sldId id="323" r:id="rId9"/>
    <p:sldId id="324" r:id="rId10"/>
    <p:sldId id="326" r:id="rId11"/>
    <p:sldId id="327" r:id="rId12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44" autoAdjust="0"/>
    <p:restoredTop sz="98634" autoAdjust="0"/>
  </p:normalViewPr>
  <p:slideViewPr>
    <p:cSldViewPr snapToGrid="0" snapToObjects="1">
      <p:cViewPr>
        <p:scale>
          <a:sx n="100" d="100"/>
          <a:sy n="100" d="100"/>
        </p:scale>
        <p:origin x="-888" y="-20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5.png>
</file>

<file path=ppt/media/image17.png>
</file>

<file path=ppt/media/image19.tiff>
</file>

<file path=ppt/media/image2.png>
</file>

<file path=ppt/media/image20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 smtClean="0"/>
              <a:pPr>
                <a:defRPr/>
              </a:pPr>
              <a:t>4/15/18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836056" y="419720"/>
            <a:ext cx="8180944" cy="53701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304800" y="1058192"/>
            <a:ext cx="8623300" cy="3932908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836056" y="423954"/>
            <a:ext cx="8092044" cy="511614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2604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307697"/>
            <a:ext cx="8723179" cy="2611257"/>
          </a:xfrm>
          <a:ln w="19050">
            <a:solidFill>
              <a:srgbClr val="FF0000"/>
            </a:solidFill>
          </a:ln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8723179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861456" y="475349"/>
            <a:ext cx="8155544" cy="54065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0" y="2621942"/>
            <a:ext cx="4354379" cy="2268251"/>
          </a:xfrm>
          <a:ln w="19050">
            <a:solidFill>
              <a:srgbClr val="FF6600"/>
            </a:solidFill>
          </a:ln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624183"/>
            <a:ext cx="4254500" cy="2268251"/>
          </a:xfrm>
          <a:ln w="19050">
            <a:solidFill>
              <a:srgbClr val="FF6600"/>
            </a:solidFill>
          </a:ln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0" y="2339554"/>
            <a:ext cx="4354379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341795"/>
            <a:ext cx="42545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193800"/>
            <a:ext cx="8761279" cy="887515"/>
          </a:xfrm>
          <a:ln>
            <a:noFill/>
          </a:ln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836056" y="462649"/>
            <a:ext cx="8219044" cy="56605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0" y="1168399"/>
            <a:ext cx="4354379" cy="3873499"/>
          </a:xfrm>
          <a:ln w="25400">
            <a:solidFill>
              <a:srgbClr val="FF0000"/>
            </a:solidFill>
          </a:ln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1168400"/>
            <a:ext cx="4254500" cy="3873499"/>
          </a:xfrm>
          <a:ln w="25400">
            <a:solidFill>
              <a:srgbClr val="FF0000"/>
            </a:solidFill>
          </a:ln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836056" y="462649"/>
            <a:ext cx="8219044" cy="56605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731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50900" y="425704"/>
            <a:ext cx="8214756" cy="53464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130159"/>
            <a:ext cx="8750300" cy="3780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3716867" y="-8471"/>
            <a:ext cx="2294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Paul Gader Machine</a:t>
            </a:r>
            <a:r>
              <a:rPr lang="en-US" sz="1200" baseline="0" dirty="0" smtClean="0">
                <a:solidFill>
                  <a:schemeClr val="bg1"/>
                </a:solidFill>
              </a:rPr>
              <a:t> Learning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90" r:id="rId6"/>
    <p:sldLayoutId id="2147484269" r:id="rId7"/>
    <p:sldLayoutId id="2147484270" r:id="rId8"/>
    <p:sldLayoutId id="2147484292" r:id="rId9"/>
    <p:sldLayoutId id="2147484265" r:id="rId10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emf"/><Relationship Id="rId3" Type="http://schemas.openxmlformats.org/officeDocument/2006/relationships/image" Target="../media/image5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png"/><Relationship Id="rId7" Type="http://schemas.openxmlformats.org/officeDocument/2006/relationships/image" Target="../media/image16.emf"/><Relationship Id="rId8" Type="http://schemas.openxmlformats.org/officeDocument/2006/relationships/image" Target="../media/image17.png"/><Relationship Id="rId9" Type="http://schemas.openxmlformats.org/officeDocument/2006/relationships/image" Target="../media/image18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4.emf"/><Relationship Id="rId8" Type="http://schemas.openxmlformats.org/officeDocument/2006/relationships/image" Target="../media/image25.emf"/><Relationship Id="rId9" Type="http://schemas.openxmlformats.org/officeDocument/2006/relationships/image" Target="../media/image26.em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4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 smtClean="0"/>
              <a:t>Relevance Vector </a:t>
            </a:r>
            <a:r>
              <a:rPr lang="en-US" sz="4000" dirty="0" smtClean="0"/>
              <a:t>Machines</a:t>
            </a:r>
            <a:br>
              <a:rPr lang="en-US" sz="4000" dirty="0" smtClean="0"/>
            </a:br>
            <a:r>
              <a:rPr lang="en-US" sz="2000" dirty="0" smtClean="0"/>
              <a:t>Lecture </a:t>
            </a:r>
            <a:r>
              <a:rPr lang="en-US" sz="2000" dirty="0" smtClean="0"/>
              <a:t>Based on C. </a:t>
            </a:r>
            <a:r>
              <a:rPr lang="en-US" sz="2000" smtClean="0"/>
              <a:t>Bishops Textbook</a:t>
            </a:r>
            <a:endParaRPr lang="en-US" sz="2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299" y="3560129"/>
            <a:ext cx="8681355" cy="10370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2000" dirty="0" smtClean="0"/>
              <a:t>Machine Learning – Spring 2018</a:t>
            </a:r>
          </a:p>
          <a:p>
            <a:pPr>
              <a:spcBef>
                <a:spcPts val="0"/>
              </a:spcBef>
            </a:pPr>
            <a:r>
              <a:rPr lang="en-US" sz="2000" dirty="0" smtClean="0"/>
              <a:t>Paul Gader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137" y="117339"/>
            <a:ext cx="885428" cy="88542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607"/>
          <a:stretch/>
        </p:blipFill>
        <p:spPr>
          <a:xfrm>
            <a:off x="3623729" y="117339"/>
            <a:ext cx="2429937" cy="88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50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RVM and Sparsity</a:t>
            </a:r>
            <a:endParaRPr lang="en-US" dirty="0"/>
          </a:p>
        </p:txBody>
      </p:sp>
      <p:pic>
        <p:nvPicPr>
          <p:cNvPr id="3" name="Picture 2" descr="alpha_d^new_=_f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1517650"/>
            <a:ext cx="4933950" cy="723900"/>
          </a:xfrm>
          <a:prstGeom prst="rect">
            <a:avLst/>
          </a:prstGeom>
        </p:spPr>
      </p:pic>
      <p:pic>
        <p:nvPicPr>
          <p:cNvPr id="4" name="Picture 3" descr="alpha_d^new_=_f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2489200"/>
            <a:ext cx="3533775" cy="838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6900" y="3327400"/>
            <a:ext cx="795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Suppose </a:t>
            </a:r>
            <a:r>
              <a:rPr lang="en-US" dirty="0" err="1" smtClean="0"/>
              <a:t>alpha_d</a:t>
            </a:r>
            <a:r>
              <a:rPr lang="en-US" dirty="0" smtClean="0"/>
              <a:t> is negative with a large absolute value</a:t>
            </a:r>
          </a:p>
          <a:p>
            <a:r>
              <a:rPr lang="en-US" dirty="0" smtClean="0"/>
              <a:t>Then </a:t>
            </a:r>
            <a:r>
              <a:rPr lang="en-US" dirty="0" err="1" smtClean="0"/>
              <a:t>alpha_d</a:t>
            </a:r>
            <a:r>
              <a:rPr lang="en-US" dirty="0" smtClean="0"/>
              <a:t>^{new} is a large positive value</a:t>
            </a:r>
            <a:endParaRPr lang="en-US" dirty="0"/>
          </a:p>
        </p:txBody>
      </p:sp>
      <p:pic>
        <p:nvPicPr>
          <p:cNvPr id="6" name="Picture 5" descr="%_alpha_d^new_=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171950"/>
            <a:ext cx="6686550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08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Example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182" r="6627"/>
          <a:stretch/>
        </p:blipFill>
        <p:spPr>
          <a:xfrm>
            <a:off x="0" y="1143000"/>
            <a:ext cx="4597400" cy="4000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2183" r="6864"/>
          <a:stretch/>
        </p:blipFill>
        <p:spPr>
          <a:xfrm>
            <a:off x="4747656" y="1143000"/>
            <a:ext cx="4318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52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89956" y="1460500"/>
            <a:ext cx="8320644" cy="3429000"/>
          </a:xfrm>
        </p:spPr>
        <p:txBody>
          <a:bodyPr/>
          <a:lstStyle/>
          <a:p>
            <a:r>
              <a:rPr lang="en-US" sz="2800" dirty="0" smtClean="0"/>
              <a:t>Bayesian Linear Regression</a:t>
            </a:r>
            <a:endParaRPr lang="en-US" sz="800" dirty="0" smtClean="0"/>
          </a:p>
          <a:p>
            <a:pPr lvl="1"/>
            <a:r>
              <a:rPr lang="en-US" sz="2400" dirty="0" smtClean="0"/>
              <a:t>Gaussian Likelihood and Prior</a:t>
            </a:r>
          </a:p>
          <a:p>
            <a:pPr lvl="1"/>
            <a:endParaRPr lang="en-US" dirty="0" smtClean="0"/>
          </a:p>
          <a:p>
            <a:r>
              <a:rPr lang="en-US" sz="2800" dirty="0" smtClean="0"/>
              <a:t>Sparsity Achieved with Prior Hyper-Parameters</a:t>
            </a:r>
          </a:p>
          <a:p>
            <a:endParaRPr lang="en-US" sz="2800" dirty="0" smtClean="0"/>
          </a:p>
          <a:p>
            <a:r>
              <a:rPr lang="en-US" sz="2800" dirty="0" smtClean="0"/>
              <a:t>Bayesian Linear Regression with Kernels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40756" y="614454"/>
            <a:ext cx="8130144" cy="680946"/>
          </a:xfrm>
          <a:ln>
            <a:solidFill>
              <a:srgbClr val="FF0000"/>
            </a:solidFill>
          </a:ln>
        </p:spPr>
        <p:txBody>
          <a:bodyPr/>
          <a:lstStyle/>
          <a:p>
            <a:r>
              <a:rPr lang="en-US" sz="3600" dirty="0" smtClean="0"/>
              <a:t>Relevance Vector Machine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67459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6056" y="419720"/>
            <a:ext cx="8180944" cy="537013"/>
          </a:xfrm>
        </p:spPr>
        <p:txBody>
          <a:bodyPr/>
          <a:lstStyle/>
          <a:p>
            <a:r>
              <a:rPr lang="en-US" dirty="0" smtClean="0"/>
              <a:t>RVM: Linear Regression (not fully general)</a:t>
            </a:r>
            <a:endParaRPr lang="en-US" dirty="0"/>
          </a:p>
        </p:txBody>
      </p:sp>
      <p:pic>
        <p:nvPicPr>
          <p:cNvPr id="4" name="Picture 3" descr="y_=_mathbf_w^t_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2051050"/>
            <a:ext cx="7175500" cy="571500"/>
          </a:xfrm>
          <a:prstGeom prst="rect">
            <a:avLst/>
          </a:prstGeom>
        </p:spPr>
      </p:pic>
      <p:pic>
        <p:nvPicPr>
          <p:cNvPr id="5" name="Picture 4" descr="y_sim_mathcal_N_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4305300"/>
            <a:ext cx="3911600" cy="571500"/>
          </a:xfrm>
          <a:prstGeom prst="rect">
            <a:avLst/>
          </a:prstGeom>
        </p:spPr>
      </p:pic>
      <p:pic>
        <p:nvPicPr>
          <p:cNvPr id="6" name="Picture 5" descr="y_-_mathbf_w^t_m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2882900"/>
            <a:ext cx="2400300" cy="495300"/>
          </a:xfrm>
          <a:prstGeom prst="rect">
            <a:avLst/>
          </a:prstGeom>
        </p:spPr>
      </p:pic>
      <p:sp>
        <p:nvSpPr>
          <p:cNvPr id="7" name="Title 2"/>
          <p:cNvSpPr txBox="1">
            <a:spLocks/>
          </p:cNvSpPr>
          <p:nvPr/>
        </p:nvSpPr>
        <p:spPr bwMode="auto">
          <a:xfrm>
            <a:off x="2620406" y="1015379"/>
            <a:ext cx="4612244" cy="53701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>
                <a:solidFill>
                  <a:schemeClr val="accent1"/>
                </a:solidFill>
                <a:latin typeface="Gentona Book"/>
                <a:ea typeface="MS PGothic" panose="020B0600070205080204" pitchFamily="34" charset="-128"/>
                <a:cs typeface="Gentona Book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dirty="0" smtClean="0"/>
              <a:t>Linear Model</a:t>
            </a:r>
            <a:endParaRPr lang="en-US" dirty="0"/>
          </a:p>
        </p:txBody>
      </p:sp>
      <p:pic>
        <p:nvPicPr>
          <p:cNvPr id="8" name="Picture 7" descr="beta_text_is_th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0" y="2921000"/>
            <a:ext cx="3467100" cy="419100"/>
          </a:xfrm>
          <a:prstGeom prst="rect">
            <a:avLst/>
          </a:prstGeom>
        </p:spPr>
      </p:pic>
      <p:sp>
        <p:nvSpPr>
          <p:cNvPr id="9" name="Title 2"/>
          <p:cNvSpPr txBox="1">
            <a:spLocks/>
          </p:cNvSpPr>
          <p:nvPr/>
        </p:nvSpPr>
        <p:spPr bwMode="auto">
          <a:xfrm>
            <a:off x="2620406" y="3568079"/>
            <a:ext cx="4612244" cy="53701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>
                <a:solidFill>
                  <a:schemeClr val="accent1"/>
                </a:solidFill>
                <a:latin typeface="Gentona Book"/>
                <a:ea typeface="MS PGothic" panose="020B0600070205080204" pitchFamily="34" charset="-128"/>
                <a:cs typeface="Gentona Book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dirty="0" smtClean="0"/>
              <a:t>Likelihood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520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46422" y="934583"/>
            <a:ext cx="7423798" cy="40231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Gaussian Likelihood and Prior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0071" y="389940"/>
            <a:ext cx="7556500" cy="511614"/>
          </a:xfrm>
          <a:ln>
            <a:solidFill>
              <a:srgbClr val="FF0000"/>
            </a:solidFill>
          </a:ln>
        </p:spPr>
        <p:txBody>
          <a:bodyPr/>
          <a:lstStyle/>
          <a:p>
            <a:r>
              <a:rPr lang="en-US" dirty="0" smtClean="0"/>
              <a:t>RVM:  Bayesian Linear Regression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372506" y="1382623"/>
            <a:ext cx="8171631" cy="497840"/>
            <a:chOff x="289955" y="1384300"/>
            <a:chExt cx="8336731" cy="571500"/>
          </a:xfrm>
        </p:grpSpPr>
        <p:grpSp>
          <p:nvGrpSpPr>
            <p:cNvPr id="2" name="Group 1"/>
            <p:cNvGrpSpPr/>
            <p:nvPr/>
          </p:nvGrpSpPr>
          <p:grpSpPr>
            <a:xfrm>
              <a:off x="627775" y="1498600"/>
              <a:ext cx="7661090" cy="342900"/>
              <a:chOff x="409336" y="1369470"/>
              <a:chExt cx="7661090" cy="342900"/>
            </a:xfrm>
          </p:grpSpPr>
          <p:pic>
            <p:nvPicPr>
              <p:cNvPr id="7" name="Picture 6" descr="p_left(y_vert_ma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9336" y="1369470"/>
                <a:ext cx="3444240" cy="342900"/>
              </a:xfrm>
              <a:prstGeom prst="rect">
                <a:avLst/>
              </a:prstGeom>
            </p:spPr>
          </p:pic>
          <p:pic>
            <p:nvPicPr>
              <p:cNvPr id="8" name="Picture 7" descr="p_left(_mathbf_w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26286" y="1369470"/>
                <a:ext cx="2644140" cy="342900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289955" y="1384300"/>
              <a:ext cx="8336731" cy="5715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89956" y="3833287"/>
            <a:ext cx="8336731" cy="1178989"/>
            <a:chOff x="409336" y="3496733"/>
            <a:chExt cx="8336731" cy="1178989"/>
          </a:xfrm>
        </p:grpSpPr>
        <p:grpSp>
          <p:nvGrpSpPr>
            <p:cNvPr id="3" name="Group 2"/>
            <p:cNvGrpSpPr/>
            <p:nvPr/>
          </p:nvGrpSpPr>
          <p:grpSpPr>
            <a:xfrm>
              <a:off x="409336" y="3496733"/>
              <a:ext cx="4569063" cy="1178989"/>
              <a:chOff x="409336" y="3496733"/>
              <a:chExt cx="4569063" cy="1178989"/>
            </a:xfrm>
          </p:grpSpPr>
          <p:pic>
            <p:nvPicPr>
              <p:cNvPr id="13" name="Picture 12" descr="mathbf_A_=_diag_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468" y="3957069"/>
                <a:ext cx="4230799" cy="258316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6" name="Rectangle 15"/>
              <p:cNvSpPr/>
              <p:nvPr/>
            </p:nvSpPr>
            <p:spPr>
              <a:xfrm>
                <a:off x="409336" y="3496733"/>
                <a:ext cx="4569063" cy="117898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978399" y="3496733"/>
              <a:ext cx="3767668" cy="1176863"/>
              <a:chOff x="4978399" y="3496733"/>
              <a:chExt cx="3767668" cy="1176863"/>
            </a:xfrm>
          </p:grpSpPr>
          <p:pic>
            <p:nvPicPr>
              <p:cNvPr id="10" name="Picture 9" descr="mathbf_A^-1_=_fr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15225" y="3567886"/>
                <a:ext cx="2294016" cy="1034556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7" name="Rectangle 16"/>
              <p:cNvSpPr/>
              <p:nvPr/>
            </p:nvSpPr>
            <p:spPr>
              <a:xfrm>
                <a:off x="4978399" y="3496733"/>
                <a:ext cx="3767668" cy="117686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3" name="Group 22"/>
          <p:cNvGrpSpPr/>
          <p:nvPr/>
        </p:nvGrpSpPr>
        <p:grpSpPr>
          <a:xfrm>
            <a:off x="719717" y="1900792"/>
            <a:ext cx="7477208" cy="1899465"/>
            <a:chOff x="873662" y="2006600"/>
            <a:chExt cx="7477208" cy="1899465"/>
          </a:xfrm>
        </p:grpSpPr>
        <p:grpSp>
          <p:nvGrpSpPr>
            <p:cNvPr id="19" name="Group 18"/>
            <p:cNvGrpSpPr/>
            <p:nvPr/>
          </p:nvGrpSpPr>
          <p:grpSpPr>
            <a:xfrm>
              <a:off x="873662" y="2273159"/>
              <a:ext cx="3315772" cy="1366347"/>
              <a:chOff x="654448" y="2094847"/>
              <a:chExt cx="3587352" cy="1498604"/>
            </a:xfrm>
          </p:grpSpPr>
          <p:pic>
            <p:nvPicPr>
              <p:cNvPr id="11" name="Picture 10" descr="GaussLikelihood.png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598" t="3786" r="7577" b="7325"/>
              <a:stretch/>
            </p:blipFill>
            <p:spPr>
              <a:xfrm>
                <a:off x="654448" y="2094847"/>
                <a:ext cx="3587352" cy="1498604"/>
              </a:xfrm>
              <a:prstGeom prst="rect">
                <a:avLst/>
              </a:prstGeom>
            </p:spPr>
          </p:pic>
          <p:cxnSp>
            <p:nvCxnSpPr>
              <p:cNvPr id="21" name="Straight Connector 20"/>
              <p:cNvCxnSpPr/>
              <p:nvPr/>
            </p:nvCxnSpPr>
            <p:spPr>
              <a:xfrm>
                <a:off x="2480734" y="2227104"/>
                <a:ext cx="0" cy="1307592"/>
              </a:xfrm>
              <a:prstGeom prst="line">
                <a:avLst/>
              </a:prstGeom>
              <a:ln>
                <a:solidFill>
                  <a:srgbClr val="FF66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8" name="Picture 17" descr="mathbf_w^t_mathb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16665" y="2691746"/>
                <a:ext cx="592667" cy="296334"/>
              </a:xfrm>
              <a:prstGeom prst="rect">
                <a:avLst/>
              </a:prstGeom>
            </p:spPr>
          </p:pic>
        </p:grpSp>
        <p:grpSp>
          <p:nvGrpSpPr>
            <p:cNvPr id="15" name="Group 14"/>
            <p:cNvGrpSpPr/>
            <p:nvPr/>
          </p:nvGrpSpPr>
          <p:grpSpPr>
            <a:xfrm>
              <a:off x="5247837" y="2006600"/>
              <a:ext cx="3103033" cy="1899465"/>
              <a:chOff x="4937959" y="1782234"/>
              <a:chExt cx="3486374" cy="2073031"/>
            </a:xfrm>
          </p:grpSpPr>
          <p:pic>
            <p:nvPicPr>
              <p:cNvPr id="12" name="Picture 11" descr="GaussPrior1D.png"/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916" t="4116" r="8096" b="6996"/>
              <a:stretch/>
            </p:blipFill>
            <p:spPr>
              <a:xfrm>
                <a:off x="4937959" y="1782234"/>
                <a:ext cx="3486374" cy="2073031"/>
              </a:xfrm>
              <a:prstGeom prst="rect">
                <a:avLst/>
              </a:prstGeom>
            </p:spPr>
          </p:pic>
          <p:cxnSp>
            <p:nvCxnSpPr>
              <p:cNvPr id="20" name="Straight Connector 19"/>
              <p:cNvCxnSpPr/>
              <p:nvPr/>
            </p:nvCxnSpPr>
            <p:spPr>
              <a:xfrm>
                <a:off x="6218767" y="1955800"/>
                <a:ext cx="0" cy="1810512"/>
              </a:xfrm>
              <a:prstGeom prst="line">
                <a:avLst/>
              </a:prstGeom>
              <a:ln>
                <a:solidFill>
                  <a:srgbClr val="FF66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flipH="1">
                <a:off x="5952069" y="2704423"/>
                <a:ext cx="530352" cy="0"/>
              </a:xfrm>
              <a:prstGeom prst="line">
                <a:avLst/>
              </a:prstGeom>
              <a:ln>
                <a:solidFill>
                  <a:srgbClr val="FF66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9" name="Picture 28" descr="frac_1_alpha_1.pdf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03434" y="3014132"/>
                <a:ext cx="203200" cy="406400"/>
              </a:xfrm>
              <a:prstGeom prst="rect">
                <a:avLst/>
              </a:prstGeom>
            </p:spPr>
          </p:pic>
          <p:cxnSp>
            <p:nvCxnSpPr>
              <p:cNvPr id="36" name="Straight Arrow Connector 35"/>
              <p:cNvCxnSpPr/>
              <p:nvPr/>
            </p:nvCxnSpPr>
            <p:spPr>
              <a:xfrm flipH="1" flipV="1">
                <a:off x="6366932" y="2698683"/>
                <a:ext cx="12700" cy="25044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9" name="Rectangle 38"/>
          <p:cNvSpPr/>
          <p:nvPr/>
        </p:nvSpPr>
        <p:spPr>
          <a:xfrm>
            <a:off x="289956" y="3904440"/>
            <a:ext cx="7913172" cy="1107836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928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GaussLikelihood2D.tiff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 t="14867" b="8642"/>
          <a:stretch/>
        </p:blipFill>
        <p:spPr>
          <a:xfrm>
            <a:off x="233296" y="944653"/>
            <a:ext cx="4092929" cy="2789147"/>
          </a:xfrm>
          <a:ln>
            <a:solidFill>
              <a:srgbClr val="FF0000"/>
            </a:solidFill>
          </a:ln>
        </p:spPr>
      </p:pic>
      <p:pic>
        <p:nvPicPr>
          <p:cNvPr id="10" name="Content Placeholder 9" descr="GaussPrior2D.tiff"/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4" t="21417" b="7093"/>
          <a:stretch/>
        </p:blipFill>
        <p:spPr>
          <a:xfrm>
            <a:off x="4771187" y="949508"/>
            <a:ext cx="4021666" cy="2784292"/>
          </a:xfrm>
          <a:ln>
            <a:solidFill>
              <a:srgbClr val="FF0000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8300"/>
            <a:ext cx="7954653" cy="500153"/>
          </a:xfrm>
        </p:spPr>
        <p:txBody>
          <a:bodyPr/>
          <a:lstStyle/>
          <a:p>
            <a:r>
              <a:rPr lang="en-US" dirty="0" smtClean="0"/>
              <a:t>RVM – Bayesian Linear Regression 2D</a:t>
            </a:r>
            <a:endParaRPr lang="en-US" dirty="0"/>
          </a:p>
        </p:txBody>
      </p:sp>
      <p:pic>
        <p:nvPicPr>
          <p:cNvPr id="11" name="Picture 10" descr="boldsymbol_mu_=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281" y="1964690"/>
            <a:ext cx="1280160" cy="365760"/>
          </a:xfrm>
          <a:prstGeom prst="rect">
            <a:avLst/>
          </a:prstGeom>
          <a:solidFill>
            <a:schemeClr val="bg1"/>
          </a:solidFill>
          <a:ln w="22225">
            <a:solidFill>
              <a:schemeClr val="bg1"/>
            </a:solidFill>
          </a:ln>
        </p:spPr>
      </p:pic>
      <p:pic>
        <p:nvPicPr>
          <p:cNvPr id="12" name="Picture 11" descr="boldsymbol_mu_=_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367" y="1964690"/>
            <a:ext cx="1280160" cy="365760"/>
          </a:xfrm>
          <a:prstGeom prst="rect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</p:pic>
      <p:pic>
        <p:nvPicPr>
          <p:cNvPr id="14" name="Picture 13" descr="Sigma^-1_=_&amp;_hsp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60" y="4510617"/>
            <a:ext cx="2514600" cy="552450"/>
          </a:xfrm>
          <a:prstGeom prst="rect">
            <a:avLst/>
          </a:prstGeom>
        </p:spPr>
      </p:pic>
      <p:pic>
        <p:nvPicPr>
          <p:cNvPr id="18" name="Picture 17" descr="Sigma_hspace_10p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60" y="3835422"/>
            <a:ext cx="2514601" cy="575711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4957454" y="4101107"/>
            <a:ext cx="3649133" cy="620052"/>
            <a:chOff x="4771187" y="3890565"/>
            <a:chExt cx="3649133" cy="620052"/>
          </a:xfrm>
        </p:grpSpPr>
        <p:pic>
          <p:nvPicPr>
            <p:cNvPr id="25" name="Picture 24" descr="mathbf_A^-1_=_vs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2020" y="3890565"/>
              <a:ext cx="1638300" cy="620052"/>
            </a:xfrm>
            <a:prstGeom prst="rect">
              <a:avLst/>
            </a:prstGeom>
          </p:spPr>
        </p:pic>
        <p:pic>
          <p:nvPicPr>
            <p:cNvPr id="26" name="Picture 25" descr="mathbf_A_hspace_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1187" y="3958167"/>
              <a:ext cx="1638300" cy="552450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374760" y="1235618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Likelihood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211454" y="1235618"/>
            <a:ext cx="719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Prior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639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Posterior Facts</a:t>
            </a:r>
            <a:endParaRPr lang="en-US" dirty="0"/>
          </a:p>
        </p:txBody>
      </p:sp>
      <p:pic>
        <p:nvPicPr>
          <p:cNvPr id="11" name="Picture 10" descr="noindent_text_A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1104900"/>
            <a:ext cx="4095750" cy="774700"/>
          </a:xfrm>
          <a:prstGeom prst="rect">
            <a:avLst/>
          </a:prstGeom>
        </p:spPr>
      </p:pic>
      <p:pic>
        <p:nvPicPr>
          <p:cNvPr id="13" name="Picture 12" descr="prod_n=1^N_p_lef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275" y="1428750"/>
            <a:ext cx="2813050" cy="666750"/>
          </a:xfrm>
          <a:prstGeom prst="rect">
            <a:avLst/>
          </a:prstGeom>
        </p:spPr>
      </p:pic>
      <p:pic>
        <p:nvPicPr>
          <p:cNvPr id="14" name="Picture 13" descr="text_and_is_prop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2374900"/>
            <a:ext cx="2228850" cy="209550"/>
          </a:xfrm>
          <a:prstGeom prst="rect">
            <a:avLst/>
          </a:prstGeom>
        </p:spPr>
      </p:pic>
      <p:pic>
        <p:nvPicPr>
          <p:cNvPr id="17" name="Picture 16" descr="mathcal_N_left(_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275" y="2343150"/>
            <a:ext cx="2743200" cy="241300"/>
          </a:xfrm>
          <a:prstGeom prst="rect">
            <a:avLst/>
          </a:prstGeom>
        </p:spPr>
      </p:pic>
      <p:pic>
        <p:nvPicPr>
          <p:cNvPr id="18" name="Picture 17" descr="text_wher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050" y="2971800"/>
            <a:ext cx="577850" cy="165100"/>
          </a:xfrm>
          <a:prstGeom prst="rect">
            <a:avLst/>
          </a:prstGeom>
        </p:spPr>
      </p:pic>
      <p:cxnSp>
        <p:nvCxnSpPr>
          <p:cNvPr id="20" name="Straight Arrow Connector 19"/>
          <p:cNvCxnSpPr>
            <a:endCxn id="13" idx="1"/>
          </p:cNvCxnSpPr>
          <p:nvPr/>
        </p:nvCxnSpPr>
        <p:spPr>
          <a:xfrm flipV="1">
            <a:off x="2997200" y="1762125"/>
            <a:ext cx="1489075" cy="31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7" idx="1"/>
          </p:cNvCxnSpPr>
          <p:nvPr/>
        </p:nvCxnSpPr>
        <p:spPr>
          <a:xfrm flipV="1">
            <a:off x="2603500" y="2463800"/>
            <a:ext cx="1882775" cy="127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itle 7"/>
          <p:cNvSpPr txBox="1">
            <a:spLocks/>
          </p:cNvSpPr>
          <p:nvPr/>
        </p:nvSpPr>
        <p:spPr bwMode="auto">
          <a:xfrm>
            <a:off x="850900" y="4311904"/>
            <a:ext cx="8214756" cy="53464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>
                <a:solidFill>
                  <a:schemeClr val="accent1"/>
                </a:solidFill>
                <a:latin typeface="Gentona Book"/>
                <a:ea typeface="MS PGothic" panose="020B0600070205080204" pitchFamily="34" charset="-128"/>
                <a:cs typeface="Gentona Book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Rockwel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2"/>
                </a:solidFill>
                <a:latin typeface="Rockwel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dirty="0" smtClean="0"/>
              <a:t>Does this look familiar if </a:t>
            </a:r>
            <a:r>
              <a:rPr lang="en-US" b="1" dirty="0" smtClean="0">
                <a:solidFill>
                  <a:schemeClr val="tx1"/>
                </a:solidFill>
                <a:latin typeface="Cambria"/>
                <a:cs typeface="Cambria"/>
              </a:rPr>
              <a:t>A </a:t>
            </a:r>
            <a:r>
              <a:rPr lang="en-US" dirty="0" smtClean="0">
                <a:solidFill>
                  <a:schemeClr val="tx1"/>
                </a:solidFill>
                <a:latin typeface="Cambria"/>
                <a:cs typeface="Cambria"/>
              </a:rPr>
              <a:t>=</a:t>
            </a:r>
            <a:r>
              <a:rPr lang="en-US" b="1" dirty="0" smtClean="0">
                <a:solidFill>
                  <a:schemeClr val="tx1"/>
                </a:solidFill>
                <a:latin typeface="Cambria"/>
                <a:cs typeface="Cambria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Cambria"/>
                <a:cs typeface="Cambria"/>
              </a:rPr>
              <a:t>α</a:t>
            </a:r>
            <a:r>
              <a:rPr lang="en-US" b="1" dirty="0" smtClean="0">
                <a:solidFill>
                  <a:schemeClr val="tx1"/>
                </a:solidFill>
                <a:latin typeface="Cambria"/>
                <a:cs typeface="Cambria"/>
              </a:rPr>
              <a:t>I 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27" name="Picture 26" descr="Sigma_N_=_left(_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5325" y="3873500"/>
            <a:ext cx="2419350" cy="323850"/>
          </a:xfrm>
          <a:prstGeom prst="rect">
            <a:avLst/>
          </a:prstGeom>
        </p:spPr>
      </p:pic>
      <p:pic>
        <p:nvPicPr>
          <p:cNvPr id="3" name="Picture 2" descr="%_alpha_d^new_=_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275" y="3403600"/>
            <a:ext cx="406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36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RVM: Bayes Linear Regression with Kernels</a:t>
            </a:r>
            <a:endParaRPr lang="en-US" dirty="0"/>
          </a:p>
        </p:txBody>
      </p:sp>
      <p:pic>
        <p:nvPicPr>
          <p:cNvPr id="3" name="Picture 2" descr="text_Use_the_n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00097"/>
            <a:ext cx="7289800" cy="469900"/>
          </a:xfrm>
          <a:prstGeom prst="rect">
            <a:avLst/>
          </a:prstGeom>
        </p:spPr>
      </p:pic>
      <p:pic>
        <p:nvPicPr>
          <p:cNvPr id="4" name="Picture 3" descr="text_For_exampl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0" y="2679700"/>
            <a:ext cx="2527300" cy="419100"/>
          </a:xfrm>
          <a:prstGeom prst="rect">
            <a:avLst/>
          </a:prstGeom>
        </p:spPr>
      </p:pic>
      <p:pic>
        <p:nvPicPr>
          <p:cNvPr id="5" name="Picture 4" descr="phi_n_left(_math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3352800"/>
            <a:ext cx="60071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625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RVM:  Use </a:t>
            </a:r>
            <a:r>
              <a:rPr lang="en-US" dirty="0" smtClean="0"/>
              <a:t>Kernels</a:t>
            </a:r>
            <a:endParaRPr lang="en-US" dirty="0"/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317500" y="1165725"/>
            <a:ext cx="5823291" cy="436880"/>
            <a:chOff x="482600" y="1168400"/>
            <a:chExt cx="5552440" cy="416560"/>
          </a:xfrm>
        </p:grpSpPr>
        <p:pic>
          <p:nvPicPr>
            <p:cNvPr id="11" name="Picture 10" descr="n_=_1,_dots,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3200" y="1209040"/>
              <a:ext cx="2021840" cy="335280"/>
            </a:xfrm>
            <a:prstGeom prst="rect">
              <a:avLst/>
            </a:prstGeom>
          </p:spPr>
        </p:pic>
        <p:pic>
          <p:nvPicPr>
            <p:cNvPr id="12" name="Picture 11" descr="y_n_=_beta_mathb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600" y="1168400"/>
              <a:ext cx="3088640" cy="416560"/>
            </a:xfrm>
            <a:prstGeom prst="rect">
              <a:avLst/>
            </a:prstGeom>
          </p:spPr>
        </p:pic>
      </p:grpSp>
      <p:pic>
        <p:nvPicPr>
          <p:cNvPr id="14" name="Picture 13" descr="Sigma_N_=_left(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1" y="2256790"/>
            <a:ext cx="3609975" cy="495300"/>
          </a:xfrm>
          <a:prstGeom prst="rect">
            <a:avLst/>
          </a:prstGeom>
        </p:spPr>
      </p:pic>
      <p:pic>
        <p:nvPicPr>
          <p:cNvPr id="5" name="Picture 4" descr="%_alpha_d^new_=_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0" y="1208347"/>
            <a:ext cx="2924175" cy="361950"/>
          </a:xfrm>
          <a:prstGeom prst="rect">
            <a:avLst/>
          </a:prstGeom>
        </p:spPr>
      </p:pic>
      <p:pic>
        <p:nvPicPr>
          <p:cNvPr id="17" name="Picture 16" descr="mathbf_m_N_=_bet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3213100"/>
            <a:ext cx="8321040" cy="57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49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RVM with Kernels:  </a:t>
            </a:r>
            <a:r>
              <a:rPr lang="en-US" dirty="0" err="1" smtClean="0"/>
              <a:t>Hyperparameter</a:t>
            </a:r>
            <a:r>
              <a:rPr lang="en-US" dirty="0" smtClean="0"/>
              <a:t> Learning</a:t>
            </a:r>
            <a:endParaRPr lang="en-US" dirty="0"/>
          </a:p>
        </p:txBody>
      </p:sp>
      <p:pic>
        <p:nvPicPr>
          <p:cNvPr id="3" name="Picture 2" descr="text_The_margin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1" y="1212851"/>
            <a:ext cx="5648325" cy="314325"/>
          </a:xfrm>
          <a:prstGeom prst="rect">
            <a:avLst/>
          </a:prstGeom>
        </p:spPr>
      </p:pic>
      <p:pic>
        <p:nvPicPr>
          <p:cNvPr id="6" name="Picture 5" descr="text_Maximizing_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1" y="1212851"/>
            <a:ext cx="6648450" cy="314325"/>
          </a:xfrm>
          <a:prstGeom prst="rect">
            <a:avLst/>
          </a:prstGeom>
        </p:spPr>
      </p:pic>
      <p:pic>
        <p:nvPicPr>
          <p:cNvPr id="7" name="Picture 6" descr="%_text_Maximizin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0" y="1552576"/>
            <a:ext cx="6629400" cy="762000"/>
          </a:xfrm>
          <a:prstGeom prst="rect">
            <a:avLst/>
          </a:prstGeom>
        </p:spPr>
      </p:pic>
      <p:pic>
        <p:nvPicPr>
          <p:cNvPr id="8" name="Picture 7" descr="alpha_d^new_=_fr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0" y="1746250"/>
            <a:ext cx="4933950" cy="723900"/>
          </a:xfrm>
          <a:prstGeom prst="rect">
            <a:avLst/>
          </a:prstGeom>
        </p:spPr>
      </p:pic>
      <p:pic>
        <p:nvPicPr>
          <p:cNvPr id="9" name="Picture 8" descr="text_and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1" y="4106863"/>
            <a:ext cx="533400" cy="247650"/>
          </a:xfrm>
          <a:prstGeom prst="rect">
            <a:avLst/>
          </a:prstGeom>
        </p:spPr>
      </p:pic>
      <p:pic>
        <p:nvPicPr>
          <p:cNvPr id="10" name="Picture 9" descr="left(_beta^new_r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0" y="3795714"/>
            <a:ext cx="3981450" cy="904875"/>
          </a:xfrm>
          <a:prstGeom prst="rect">
            <a:avLst/>
          </a:prstGeom>
        </p:spPr>
      </p:pic>
      <p:pic>
        <p:nvPicPr>
          <p:cNvPr id="4" name="Picture 3" descr="text_where_hspac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1" y="2724150"/>
            <a:ext cx="4257675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900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24404</TotalTime>
  <Words>115</Words>
  <Application>Microsoft Macintosh PowerPoint</Application>
  <PresentationFormat>On-screen Show (16:9)</PresentationFormat>
  <Paragraphs>27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PNE Theme Slide Deck</vt:lpstr>
      <vt:lpstr>Relevance Vector Machines Lecture Based on C. Bishops Textbook</vt:lpstr>
      <vt:lpstr>Relevance Vector Machine</vt:lpstr>
      <vt:lpstr>RVM: Linear Regression (not fully general)</vt:lpstr>
      <vt:lpstr>RVM:  Bayesian Linear Regression</vt:lpstr>
      <vt:lpstr>RVM – Bayesian Linear Regression 2D</vt:lpstr>
      <vt:lpstr>Posterior Facts</vt:lpstr>
      <vt:lpstr>RVM: Bayes Linear Regression with Kernels</vt:lpstr>
      <vt:lpstr>RVM:  Use Kernels</vt:lpstr>
      <vt:lpstr>RVM with Kernels:  Hyperparameter Learning</vt:lpstr>
      <vt:lpstr>RVM and Sparsity</vt:lpstr>
      <vt:lpstr>Simple Example</vt:lpstr>
    </vt:vector>
  </TitlesOfParts>
  <Company>UF College of Engineering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Paul Gader</cp:lastModifiedBy>
  <cp:revision>529</cp:revision>
  <cp:lastPrinted>2014-01-31T19:29:42Z</cp:lastPrinted>
  <dcterms:created xsi:type="dcterms:W3CDTF">2013-09-18T13:46:37Z</dcterms:created>
  <dcterms:modified xsi:type="dcterms:W3CDTF">2018-04-17T13:55:47Z</dcterms:modified>
</cp:coreProperties>
</file>